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Hortensia" panose="020B0604020202020204" charset="0"/>
      <p:regular r:id="rId19"/>
    </p:embeddedFont>
    <p:embeddedFont>
      <p:font typeface="Now" panose="020B0604020202020204" charset="0"/>
      <p:regular r:id="rId20"/>
    </p:embeddedFont>
    <p:embeddedFont>
      <p:font typeface="Now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DEBD-E480-44F1-86FB-18BA4D213E69}" type="datetimeFigureOut">
              <a:rPr lang="es-ES" smtClean="0"/>
              <a:t>18/02/2024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D21D2-BEE2-400B-AE1D-66B098C20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D21D2-BEE2-400B-AE1D-66B098C20CA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73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 rot="-5400000">
            <a:off x="-453130" y="1524472"/>
            <a:ext cx="2466542" cy="49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9"/>
              </a:lnSpc>
              <a:spcBef>
                <a:spcPct val="0"/>
              </a:spcBef>
            </a:pPr>
            <a:r>
              <a:rPr lang="en-US" sz="2928" spc="237">
                <a:solidFill>
                  <a:srgbClr val="FFFFFF"/>
                </a:solidFill>
                <a:latin typeface="Now"/>
              </a:rPr>
              <a:t>MATARÓ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3012244" y="6388966"/>
            <a:ext cx="768001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161185" y="399397"/>
            <a:ext cx="2421296" cy="629303"/>
          </a:xfrm>
          <a:custGeom>
            <a:avLst/>
            <a:gdLst/>
            <a:ahLst/>
            <a:cxnLst/>
            <a:rect l="l" t="t" r="r" b="b"/>
            <a:pathLst>
              <a:path w="2421296" h="629303">
                <a:moveTo>
                  <a:pt x="0" y="0"/>
                </a:moveTo>
                <a:lnTo>
                  <a:pt x="2421296" y="0"/>
                </a:lnTo>
                <a:lnTo>
                  <a:pt x="2421296" y="629303"/>
                </a:lnTo>
                <a:lnTo>
                  <a:pt x="0" y="629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6002159" y="335924"/>
            <a:ext cx="1782419" cy="692776"/>
          </a:xfrm>
          <a:custGeom>
            <a:avLst/>
            <a:gdLst/>
            <a:ahLst/>
            <a:cxnLst/>
            <a:rect l="l" t="t" r="r" b="b"/>
            <a:pathLst>
              <a:path w="1782419" h="692776">
                <a:moveTo>
                  <a:pt x="0" y="0"/>
                </a:moveTo>
                <a:lnTo>
                  <a:pt x="1782419" y="0"/>
                </a:lnTo>
                <a:lnTo>
                  <a:pt x="1782419" y="692776"/>
                </a:lnTo>
                <a:lnTo>
                  <a:pt x="0" y="692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3835280" y="436805"/>
            <a:ext cx="1914079" cy="591895"/>
          </a:xfrm>
          <a:custGeom>
            <a:avLst/>
            <a:gdLst/>
            <a:ahLst/>
            <a:cxnLst/>
            <a:rect l="l" t="t" r="r" b="b"/>
            <a:pathLst>
              <a:path w="1914079" h="591895">
                <a:moveTo>
                  <a:pt x="0" y="0"/>
                </a:moveTo>
                <a:lnTo>
                  <a:pt x="1914079" y="0"/>
                </a:lnTo>
                <a:lnTo>
                  <a:pt x="1914079" y="591895"/>
                </a:lnTo>
                <a:lnTo>
                  <a:pt x="0" y="591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1795388" y="3632331"/>
            <a:ext cx="14697224" cy="252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0"/>
              </a:lnSpc>
              <a:spcBef>
                <a:spcPct val="0"/>
              </a:spcBef>
            </a:pPr>
            <a:r>
              <a:rPr lang="en-US" sz="14685" spc="1292">
                <a:solidFill>
                  <a:srgbClr val="FFFFFF"/>
                </a:solidFill>
                <a:latin typeface="Now Bold"/>
              </a:rPr>
              <a:t>MOVE.M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22545" y="6111098"/>
            <a:ext cx="8081010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sz="2562" spc="207">
                <a:solidFill>
                  <a:srgbClr val="FFFFFF"/>
                </a:solidFill>
                <a:latin typeface="Now"/>
              </a:rPr>
              <a:t>POR UN MATARÓ MÁS ÚNICO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4" r="-19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AutoShape 3"/>
          <p:cNvSpPr/>
          <p:nvPr/>
        </p:nvSpPr>
        <p:spPr>
          <a:xfrm>
            <a:off x="4101921" y="2606981"/>
            <a:ext cx="0" cy="76800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4667708" y="3000422"/>
            <a:ext cx="13078871" cy="359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5"/>
              </a:lnSpc>
            </a:pPr>
            <a:r>
              <a:rPr lang="en-US" sz="12563">
                <a:solidFill>
                  <a:srgbClr val="FFFFFF"/>
                </a:solidFill>
                <a:latin typeface="Now Bold"/>
              </a:rPr>
              <a:t>TRANSPORTE</a:t>
            </a:r>
          </a:p>
          <a:p>
            <a:pPr>
              <a:lnSpc>
                <a:spcPts val="13945"/>
              </a:lnSpc>
            </a:pPr>
            <a:r>
              <a:rPr lang="en-US" sz="12563">
                <a:solidFill>
                  <a:srgbClr val="FFFFFF"/>
                </a:solidFill>
                <a:latin typeface="Now Bold"/>
              </a:rPr>
              <a:t>INFORMATIVO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7708" y="6813287"/>
            <a:ext cx="8556113" cy="67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</a:pPr>
            <a:r>
              <a:rPr lang="en-US" sz="4723">
                <a:solidFill>
                  <a:srgbClr val="FFFFFF"/>
                </a:solidFill>
                <a:latin typeface="Hortensia"/>
              </a:rPr>
              <a:t>Cultura en movimiento</a:t>
            </a:r>
          </a:p>
        </p:txBody>
      </p:sp>
      <p:sp>
        <p:nvSpPr>
          <p:cNvPr id="6" name="Freeform 6"/>
          <p:cNvSpPr/>
          <p:nvPr/>
        </p:nvSpPr>
        <p:spPr>
          <a:xfrm>
            <a:off x="4667708" y="8628997"/>
            <a:ext cx="2421296" cy="629303"/>
          </a:xfrm>
          <a:custGeom>
            <a:avLst/>
            <a:gdLst/>
            <a:ahLst/>
            <a:cxnLst/>
            <a:rect l="l" t="t" r="r" b="b"/>
            <a:pathLst>
              <a:path w="2421296" h="629303">
                <a:moveTo>
                  <a:pt x="0" y="0"/>
                </a:moveTo>
                <a:lnTo>
                  <a:pt x="2421296" y="0"/>
                </a:lnTo>
                <a:lnTo>
                  <a:pt x="2421296" y="629303"/>
                </a:lnTo>
                <a:lnTo>
                  <a:pt x="0" y="6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508682" y="8565524"/>
            <a:ext cx="1782419" cy="692776"/>
          </a:xfrm>
          <a:custGeom>
            <a:avLst/>
            <a:gdLst/>
            <a:ahLst/>
            <a:cxnLst/>
            <a:rect l="l" t="t" r="r" b="b"/>
            <a:pathLst>
              <a:path w="1782419" h="692776">
                <a:moveTo>
                  <a:pt x="0" y="0"/>
                </a:moveTo>
                <a:lnTo>
                  <a:pt x="1782419" y="0"/>
                </a:lnTo>
                <a:lnTo>
                  <a:pt x="1782419" y="692776"/>
                </a:lnTo>
                <a:lnTo>
                  <a:pt x="0" y="69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7341803" y="8666405"/>
            <a:ext cx="1914079" cy="591895"/>
          </a:xfrm>
          <a:custGeom>
            <a:avLst/>
            <a:gdLst/>
            <a:ahLst/>
            <a:cxnLst/>
            <a:rect l="l" t="t" r="r" b="b"/>
            <a:pathLst>
              <a:path w="1914079" h="591895">
                <a:moveTo>
                  <a:pt x="0" y="0"/>
                </a:moveTo>
                <a:lnTo>
                  <a:pt x="1914079" y="0"/>
                </a:lnTo>
                <a:lnTo>
                  <a:pt x="1914079" y="591895"/>
                </a:lnTo>
                <a:lnTo>
                  <a:pt x="0" y="591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4" r="-194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889411" y="2244539"/>
            <a:ext cx="12509178" cy="7425015"/>
            <a:chOff x="0" y="0"/>
            <a:chExt cx="3294598" cy="1955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94598" cy="1955560"/>
            </a:xfrm>
            <a:custGeom>
              <a:avLst/>
              <a:gdLst/>
              <a:ahLst/>
              <a:cxnLst/>
              <a:rect l="l" t="t" r="r" b="b"/>
              <a:pathLst>
                <a:path w="3294598" h="1955560">
                  <a:moveTo>
                    <a:pt x="0" y="0"/>
                  </a:moveTo>
                  <a:lnTo>
                    <a:pt x="3294598" y="0"/>
                  </a:lnTo>
                  <a:lnTo>
                    <a:pt x="3294598" y="1955560"/>
                  </a:lnTo>
                  <a:lnTo>
                    <a:pt x="0" y="1955560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3294598" cy="196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840366" y="2730459"/>
            <a:ext cx="8607268" cy="6453174"/>
          </a:xfrm>
          <a:custGeom>
            <a:avLst/>
            <a:gdLst/>
            <a:ahLst/>
            <a:cxnLst/>
            <a:rect l="l" t="t" r="r" b="b"/>
            <a:pathLst>
              <a:path w="8607268" h="6453174">
                <a:moveTo>
                  <a:pt x="0" y="0"/>
                </a:moveTo>
                <a:lnTo>
                  <a:pt x="8607268" y="0"/>
                </a:lnTo>
                <a:lnTo>
                  <a:pt x="8607268" y="6453174"/>
                </a:lnTo>
                <a:lnTo>
                  <a:pt x="0" y="6453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2062776" y="530886"/>
            <a:ext cx="14162449" cy="1363021"/>
            <a:chOff x="0" y="0"/>
            <a:chExt cx="3730028" cy="3589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30028" cy="358985"/>
            </a:xfrm>
            <a:custGeom>
              <a:avLst/>
              <a:gdLst/>
              <a:ahLst/>
              <a:cxnLst/>
              <a:rect l="l" t="t" r="r" b="b"/>
              <a:pathLst>
                <a:path w="3730028" h="358985">
                  <a:moveTo>
                    <a:pt x="0" y="0"/>
                  </a:moveTo>
                  <a:lnTo>
                    <a:pt x="3730028" y="0"/>
                  </a:lnTo>
                  <a:lnTo>
                    <a:pt x="3730028" y="358985"/>
                  </a:lnTo>
                  <a:lnTo>
                    <a:pt x="0" y="358985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730028" cy="38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371255" y="896548"/>
            <a:ext cx="11545491" cy="66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ADICIÓN DE PANTALLAS INTERACTIVAS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4667708" y="2721281"/>
            <a:ext cx="13078871" cy="389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55"/>
              </a:lnSpc>
            </a:pPr>
            <a:r>
              <a:rPr lang="en-US" sz="13563">
                <a:solidFill>
                  <a:srgbClr val="FFFFFF"/>
                </a:solidFill>
                <a:latin typeface="Now Bold"/>
              </a:rPr>
              <a:t>DEPORTE</a:t>
            </a:r>
          </a:p>
          <a:p>
            <a:pPr>
              <a:lnSpc>
                <a:spcPts val="15055"/>
              </a:lnSpc>
            </a:pPr>
            <a:r>
              <a:rPr lang="en-US" sz="13563">
                <a:solidFill>
                  <a:srgbClr val="FFFFFF"/>
                </a:solidFill>
                <a:latin typeface="Now Bold"/>
              </a:rPr>
              <a:t>CULTURAL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67708" y="6813287"/>
            <a:ext cx="8556113" cy="67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</a:pPr>
            <a:r>
              <a:rPr lang="en-US" sz="4723">
                <a:solidFill>
                  <a:srgbClr val="FFFFFF"/>
                </a:solidFill>
                <a:latin typeface="Hortensia"/>
              </a:rPr>
              <a:t>Aprendizaje saludable</a:t>
            </a:r>
          </a:p>
        </p:txBody>
      </p:sp>
      <p:sp>
        <p:nvSpPr>
          <p:cNvPr id="5" name="AutoShape 5"/>
          <p:cNvSpPr/>
          <p:nvPr/>
        </p:nvSpPr>
        <p:spPr>
          <a:xfrm>
            <a:off x="4101921" y="2606981"/>
            <a:ext cx="0" cy="76800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4667708" y="8628997"/>
            <a:ext cx="2421296" cy="629303"/>
          </a:xfrm>
          <a:custGeom>
            <a:avLst/>
            <a:gdLst/>
            <a:ahLst/>
            <a:cxnLst/>
            <a:rect l="l" t="t" r="r" b="b"/>
            <a:pathLst>
              <a:path w="2421296" h="629303">
                <a:moveTo>
                  <a:pt x="0" y="0"/>
                </a:moveTo>
                <a:lnTo>
                  <a:pt x="2421296" y="0"/>
                </a:lnTo>
                <a:lnTo>
                  <a:pt x="2421296" y="629303"/>
                </a:lnTo>
                <a:lnTo>
                  <a:pt x="0" y="6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508682" y="8565524"/>
            <a:ext cx="1782419" cy="692776"/>
          </a:xfrm>
          <a:custGeom>
            <a:avLst/>
            <a:gdLst/>
            <a:ahLst/>
            <a:cxnLst/>
            <a:rect l="l" t="t" r="r" b="b"/>
            <a:pathLst>
              <a:path w="1782419" h="692776">
                <a:moveTo>
                  <a:pt x="0" y="0"/>
                </a:moveTo>
                <a:lnTo>
                  <a:pt x="1782419" y="0"/>
                </a:lnTo>
                <a:lnTo>
                  <a:pt x="1782419" y="692776"/>
                </a:lnTo>
                <a:lnTo>
                  <a:pt x="0" y="69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7341803" y="8666405"/>
            <a:ext cx="1914079" cy="591895"/>
          </a:xfrm>
          <a:custGeom>
            <a:avLst/>
            <a:gdLst/>
            <a:ahLst/>
            <a:cxnLst/>
            <a:rect l="l" t="t" r="r" b="b"/>
            <a:pathLst>
              <a:path w="1914079" h="591895">
                <a:moveTo>
                  <a:pt x="0" y="0"/>
                </a:moveTo>
                <a:lnTo>
                  <a:pt x="1914079" y="0"/>
                </a:lnTo>
                <a:lnTo>
                  <a:pt x="1914079" y="591895"/>
                </a:lnTo>
                <a:lnTo>
                  <a:pt x="0" y="591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889411" y="2244539"/>
            <a:ext cx="12509178" cy="7425015"/>
            <a:chOff x="0" y="0"/>
            <a:chExt cx="3294598" cy="1955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94598" cy="1955560"/>
            </a:xfrm>
            <a:custGeom>
              <a:avLst/>
              <a:gdLst/>
              <a:ahLst/>
              <a:cxnLst/>
              <a:rect l="l" t="t" r="r" b="b"/>
              <a:pathLst>
                <a:path w="3294598" h="1955560">
                  <a:moveTo>
                    <a:pt x="0" y="0"/>
                  </a:moveTo>
                  <a:lnTo>
                    <a:pt x="3294598" y="0"/>
                  </a:lnTo>
                  <a:lnTo>
                    <a:pt x="3294598" y="1955560"/>
                  </a:lnTo>
                  <a:lnTo>
                    <a:pt x="0" y="1955560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3294598" cy="196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62776" y="530886"/>
            <a:ext cx="14162449" cy="1363021"/>
            <a:chOff x="0" y="0"/>
            <a:chExt cx="3730028" cy="3589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30028" cy="358985"/>
            </a:xfrm>
            <a:custGeom>
              <a:avLst/>
              <a:gdLst/>
              <a:ahLst/>
              <a:cxnLst/>
              <a:rect l="l" t="t" r="r" b="b"/>
              <a:pathLst>
                <a:path w="3730028" h="358985">
                  <a:moveTo>
                    <a:pt x="0" y="0"/>
                  </a:moveTo>
                  <a:lnTo>
                    <a:pt x="3730028" y="0"/>
                  </a:lnTo>
                  <a:lnTo>
                    <a:pt x="3730028" y="358985"/>
                  </a:lnTo>
                  <a:lnTo>
                    <a:pt x="0" y="358985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730028" cy="38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061904" y="2809612"/>
            <a:ext cx="10164192" cy="6294869"/>
          </a:xfrm>
          <a:custGeom>
            <a:avLst/>
            <a:gdLst/>
            <a:ahLst/>
            <a:cxnLst/>
            <a:rect l="l" t="t" r="r" b="b"/>
            <a:pathLst>
              <a:path w="10164192" h="6294869">
                <a:moveTo>
                  <a:pt x="0" y="0"/>
                </a:moveTo>
                <a:lnTo>
                  <a:pt x="10164192" y="0"/>
                </a:lnTo>
                <a:lnTo>
                  <a:pt x="10164192" y="6294869"/>
                </a:lnTo>
                <a:lnTo>
                  <a:pt x="0" y="6294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467" t="-60208" r="-51550" b="-6259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3641646" y="896548"/>
            <a:ext cx="11004709" cy="66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RECORRIDO DEPORTIVO Y CULTURAL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AutoShape 3"/>
          <p:cNvSpPr/>
          <p:nvPr/>
        </p:nvSpPr>
        <p:spPr>
          <a:xfrm>
            <a:off x="4101921" y="2606981"/>
            <a:ext cx="0" cy="76800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4667708" y="4810405"/>
            <a:ext cx="13078871" cy="196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55"/>
              </a:lnSpc>
            </a:pPr>
            <a:r>
              <a:rPr lang="en-US" sz="13563">
                <a:solidFill>
                  <a:srgbClr val="FFFFFF"/>
                </a:solidFill>
                <a:latin typeface="Now Bold"/>
              </a:rPr>
              <a:t>MARKETING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7708" y="6813287"/>
            <a:ext cx="8556113" cy="67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</a:pPr>
            <a:r>
              <a:rPr lang="en-US" sz="4723">
                <a:solidFill>
                  <a:srgbClr val="FFFFFF"/>
                </a:solidFill>
                <a:latin typeface="Hortensia"/>
              </a:rPr>
              <a:t>Publicidad pasiva &amp; activa</a:t>
            </a:r>
          </a:p>
        </p:txBody>
      </p:sp>
      <p:sp>
        <p:nvSpPr>
          <p:cNvPr id="6" name="Freeform 6"/>
          <p:cNvSpPr/>
          <p:nvPr/>
        </p:nvSpPr>
        <p:spPr>
          <a:xfrm>
            <a:off x="4667708" y="8628997"/>
            <a:ext cx="2421296" cy="629303"/>
          </a:xfrm>
          <a:custGeom>
            <a:avLst/>
            <a:gdLst/>
            <a:ahLst/>
            <a:cxnLst/>
            <a:rect l="l" t="t" r="r" b="b"/>
            <a:pathLst>
              <a:path w="2421296" h="629303">
                <a:moveTo>
                  <a:pt x="0" y="0"/>
                </a:moveTo>
                <a:lnTo>
                  <a:pt x="2421296" y="0"/>
                </a:lnTo>
                <a:lnTo>
                  <a:pt x="2421296" y="629303"/>
                </a:lnTo>
                <a:lnTo>
                  <a:pt x="0" y="6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508682" y="8565524"/>
            <a:ext cx="1782419" cy="692776"/>
          </a:xfrm>
          <a:custGeom>
            <a:avLst/>
            <a:gdLst/>
            <a:ahLst/>
            <a:cxnLst/>
            <a:rect l="l" t="t" r="r" b="b"/>
            <a:pathLst>
              <a:path w="1782419" h="692776">
                <a:moveTo>
                  <a:pt x="0" y="0"/>
                </a:moveTo>
                <a:lnTo>
                  <a:pt x="1782419" y="0"/>
                </a:lnTo>
                <a:lnTo>
                  <a:pt x="1782419" y="692776"/>
                </a:lnTo>
                <a:lnTo>
                  <a:pt x="0" y="69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7341803" y="8666405"/>
            <a:ext cx="1914079" cy="591895"/>
          </a:xfrm>
          <a:custGeom>
            <a:avLst/>
            <a:gdLst/>
            <a:ahLst/>
            <a:cxnLst/>
            <a:rect l="l" t="t" r="r" b="b"/>
            <a:pathLst>
              <a:path w="1914079" h="591895">
                <a:moveTo>
                  <a:pt x="0" y="0"/>
                </a:moveTo>
                <a:lnTo>
                  <a:pt x="1914079" y="0"/>
                </a:lnTo>
                <a:lnTo>
                  <a:pt x="1914079" y="591895"/>
                </a:lnTo>
                <a:lnTo>
                  <a:pt x="0" y="591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AutoShape 3"/>
          <p:cNvSpPr/>
          <p:nvPr/>
        </p:nvSpPr>
        <p:spPr>
          <a:xfrm>
            <a:off x="4101921" y="2606981"/>
            <a:ext cx="0" cy="76800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4667708" y="3000422"/>
            <a:ext cx="13078871" cy="359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5"/>
              </a:lnSpc>
            </a:pPr>
            <a:r>
              <a:rPr lang="en-US" sz="12563">
                <a:solidFill>
                  <a:srgbClr val="FFFFFF"/>
                </a:solidFill>
                <a:latin typeface="Now Bold"/>
              </a:rPr>
              <a:t>¿POR QUÉ</a:t>
            </a:r>
          </a:p>
          <a:p>
            <a:pPr>
              <a:lnSpc>
                <a:spcPts val="13945"/>
              </a:lnSpc>
            </a:pPr>
            <a:r>
              <a:rPr lang="en-US" sz="12563">
                <a:solidFill>
                  <a:srgbClr val="FFFFFF"/>
                </a:solidFill>
                <a:latin typeface="Now Bold"/>
              </a:rPr>
              <a:t>NOSOTROS?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7708" y="6813287"/>
            <a:ext cx="8556113" cy="67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</a:pPr>
            <a:r>
              <a:rPr lang="en-US" sz="4723">
                <a:solidFill>
                  <a:srgbClr val="FFFFFF"/>
                </a:solidFill>
                <a:latin typeface="Hortensia"/>
              </a:rPr>
              <a:t>MOVE.M ~</a:t>
            </a:r>
          </a:p>
        </p:txBody>
      </p:sp>
      <p:sp>
        <p:nvSpPr>
          <p:cNvPr id="6" name="Freeform 6"/>
          <p:cNvSpPr/>
          <p:nvPr/>
        </p:nvSpPr>
        <p:spPr>
          <a:xfrm>
            <a:off x="4667708" y="8628997"/>
            <a:ext cx="2421296" cy="629303"/>
          </a:xfrm>
          <a:custGeom>
            <a:avLst/>
            <a:gdLst/>
            <a:ahLst/>
            <a:cxnLst/>
            <a:rect l="l" t="t" r="r" b="b"/>
            <a:pathLst>
              <a:path w="2421296" h="629303">
                <a:moveTo>
                  <a:pt x="0" y="0"/>
                </a:moveTo>
                <a:lnTo>
                  <a:pt x="2421296" y="0"/>
                </a:lnTo>
                <a:lnTo>
                  <a:pt x="2421296" y="629303"/>
                </a:lnTo>
                <a:lnTo>
                  <a:pt x="0" y="6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508682" y="8565524"/>
            <a:ext cx="1782419" cy="692776"/>
          </a:xfrm>
          <a:custGeom>
            <a:avLst/>
            <a:gdLst/>
            <a:ahLst/>
            <a:cxnLst/>
            <a:rect l="l" t="t" r="r" b="b"/>
            <a:pathLst>
              <a:path w="1782419" h="692776">
                <a:moveTo>
                  <a:pt x="0" y="0"/>
                </a:moveTo>
                <a:lnTo>
                  <a:pt x="1782419" y="0"/>
                </a:lnTo>
                <a:lnTo>
                  <a:pt x="1782419" y="692776"/>
                </a:lnTo>
                <a:lnTo>
                  <a:pt x="0" y="69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7341803" y="8666405"/>
            <a:ext cx="1914079" cy="591895"/>
          </a:xfrm>
          <a:custGeom>
            <a:avLst/>
            <a:gdLst/>
            <a:ahLst/>
            <a:cxnLst/>
            <a:rect l="l" t="t" r="r" b="b"/>
            <a:pathLst>
              <a:path w="1914079" h="591895">
                <a:moveTo>
                  <a:pt x="0" y="0"/>
                </a:moveTo>
                <a:lnTo>
                  <a:pt x="1914079" y="0"/>
                </a:lnTo>
                <a:lnTo>
                  <a:pt x="1914079" y="591895"/>
                </a:lnTo>
                <a:lnTo>
                  <a:pt x="0" y="591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 rot="-5400000">
            <a:off x="-453130" y="1524472"/>
            <a:ext cx="2466542" cy="49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9"/>
              </a:lnSpc>
              <a:spcBef>
                <a:spcPct val="0"/>
              </a:spcBef>
            </a:pPr>
            <a:r>
              <a:rPr lang="en-US" sz="2928" spc="237">
                <a:solidFill>
                  <a:srgbClr val="FFFFFF"/>
                </a:solidFill>
                <a:latin typeface="Now"/>
              </a:rPr>
              <a:t>MATARÓ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3012244" y="6388966"/>
            <a:ext cx="768001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161185" y="399397"/>
            <a:ext cx="2421296" cy="629303"/>
          </a:xfrm>
          <a:custGeom>
            <a:avLst/>
            <a:gdLst/>
            <a:ahLst/>
            <a:cxnLst/>
            <a:rect l="l" t="t" r="r" b="b"/>
            <a:pathLst>
              <a:path w="2421296" h="629303">
                <a:moveTo>
                  <a:pt x="0" y="0"/>
                </a:moveTo>
                <a:lnTo>
                  <a:pt x="2421296" y="0"/>
                </a:lnTo>
                <a:lnTo>
                  <a:pt x="2421296" y="629303"/>
                </a:lnTo>
                <a:lnTo>
                  <a:pt x="0" y="6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6002159" y="335924"/>
            <a:ext cx="1782419" cy="692776"/>
          </a:xfrm>
          <a:custGeom>
            <a:avLst/>
            <a:gdLst/>
            <a:ahLst/>
            <a:cxnLst/>
            <a:rect l="l" t="t" r="r" b="b"/>
            <a:pathLst>
              <a:path w="1782419" h="692776">
                <a:moveTo>
                  <a:pt x="0" y="0"/>
                </a:moveTo>
                <a:lnTo>
                  <a:pt x="1782419" y="0"/>
                </a:lnTo>
                <a:lnTo>
                  <a:pt x="1782419" y="692776"/>
                </a:lnTo>
                <a:lnTo>
                  <a:pt x="0" y="69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795388" y="3632331"/>
            <a:ext cx="14697224" cy="252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0"/>
              </a:lnSpc>
              <a:spcBef>
                <a:spcPct val="0"/>
              </a:spcBef>
            </a:pPr>
            <a:r>
              <a:rPr lang="en-US" sz="14685" spc="1292">
                <a:solidFill>
                  <a:srgbClr val="FFFFFF"/>
                </a:solidFill>
                <a:latin typeface="Now Bold"/>
              </a:rPr>
              <a:t>MOVE.M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03495" y="6111098"/>
            <a:ext cx="8081010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sz="2562" spc="207">
                <a:solidFill>
                  <a:srgbClr val="FFFFFF"/>
                </a:solidFill>
                <a:latin typeface="Now"/>
              </a:rPr>
              <a:t>POR UN MATARÓ MÁS ÚNICO</a:t>
            </a:r>
          </a:p>
        </p:txBody>
      </p:sp>
      <p:sp>
        <p:nvSpPr>
          <p:cNvPr id="9" name="Freeform 9"/>
          <p:cNvSpPr/>
          <p:nvPr/>
        </p:nvSpPr>
        <p:spPr>
          <a:xfrm>
            <a:off x="13835280" y="436805"/>
            <a:ext cx="1914079" cy="591895"/>
          </a:xfrm>
          <a:custGeom>
            <a:avLst/>
            <a:gdLst/>
            <a:ahLst/>
            <a:cxnLst/>
            <a:rect l="l" t="t" r="r" b="b"/>
            <a:pathLst>
              <a:path w="1914079" h="591895">
                <a:moveTo>
                  <a:pt x="0" y="0"/>
                </a:moveTo>
                <a:lnTo>
                  <a:pt x="1914079" y="0"/>
                </a:lnTo>
                <a:lnTo>
                  <a:pt x="1914079" y="591895"/>
                </a:lnTo>
                <a:lnTo>
                  <a:pt x="0" y="591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42905" y="0"/>
            <a:ext cx="23900097" cy="10287000"/>
          </a:xfrm>
          <a:custGeom>
            <a:avLst/>
            <a:gdLst/>
            <a:ahLst/>
            <a:cxnLst/>
            <a:rect l="l" t="t" r="r" b="b"/>
            <a:pathLst>
              <a:path w="23900097" h="10287000">
                <a:moveTo>
                  <a:pt x="0" y="0"/>
                </a:moveTo>
                <a:lnTo>
                  <a:pt x="23900097" y="0"/>
                </a:lnTo>
                <a:lnTo>
                  <a:pt x="239000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AutoShape 6"/>
          <p:cNvSpPr/>
          <p:nvPr/>
        </p:nvSpPr>
        <p:spPr>
          <a:xfrm>
            <a:off x="4101921" y="2606981"/>
            <a:ext cx="0" cy="76800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4751665" y="4289060"/>
            <a:ext cx="13078871" cy="1813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5"/>
              </a:lnSpc>
            </a:pPr>
            <a:r>
              <a:rPr lang="en-US" sz="12563">
                <a:solidFill>
                  <a:srgbClr val="FFFFFF"/>
                </a:solidFill>
                <a:latin typeface="Now Bold"/>
              </a:rPr>
              <a:t>OBJETIVOS</a:t>
            </a:r>
          </a:p>
        </p:txBody>
      </p:sp>
      <p:sp>
        <p:nvSpPr>
          <p:cNvPr id="8" name="Freeform 8"/>
          <p:cNvSpPr/>
          <p:nvPr/>
        </p:nvSpPr>
        <p:spPr>
          <a:xfrm>
            <a:off x="4667708" y="8628997"/>
            <a:ext cx="2421296" cy="629303"/>
          </a:xfrm>
          <a:custGeom>
            <a:avLst/>
            <a:gdLst/>
            <a:ahLst/>
            <a:cxnLst/>
            <a:rect l="l" t="t" r="r" b="b"/>
            <a:pathLst>
              <a:path w="2421296" h="629303">
                <a:moveTo>
                  <a:pt x="0" y="0"/>
                </a:moveTo>
                <a:lnTo>
                  <a:pt x="2421296" y="0"/>
                </a:lnTo>
                <a:lnTo>
                  <a:pt x="2421296" y="629303"/>
                </a:lnTo>
                <a:lnTo>
                  <a:pt x="0" y="6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9508682" y="8565524"/>
            <a:ext cx="1782419" cy="692776"/>
          </a:xfrm>
          <a:custGeom>
            <a:avLst/>
            <a:gdLst/>
            <a:ahLst/>
            <a:cxnLst/>
            <a:rect l="l" t="t" r="r" b="b"/>
            <a:pathLst>
              <a:path w="1782419" h="692776">
                <a:moveTo>
                  <a:pt x="0" y="0"/>
                </a:moveTo>
                <a:lnTo>
                  <a:pt x="1782419" y="0"/>
                </a:lnTo>
                <a:lnTo>
                  <a:pt x="1782419" y="692776"/>
                </a:lnTo>
                <a:lnTo>
                  <a:pt x="0" y="69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7341803" y="8666405"/>
            <a:ext cx="1914079" cy="591895"/>
          </a:xfrm>
          <a:custGeom>
            <a:avLst/>
            <a:gdLst/>
            <a:ahLst/>
            <a:cxnLst/>
            <a:rect l="l" t="t" r="r" b="b"/>
            <a:pathLst>
              <a:path w="1914079" h="591895">
                <a:moveTo>
                  <a:pt x="0" y="0"/>
                </a:moveTo>
                <a:lnTo>
                  <a:pt x="1914079" y="0"/>
                </a:lnTo>
                <a:lnTo>
                  <a:pt x="1914079" y="591895"/>
                </a:lnTo>
                <a:lnTo>
                  <a:pt x="0" y="591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4751665" y="6140815"/>
            <a:ext cx="9973202" cy="67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</a:pPr>
            <a:r>
              <a:rPr lang="en-US" sz="4723">
                <a:solidFill>
                  <a:srgbClr val="FFFFFF"/>
                </a:solidFill>
                <a:latin typeface="Hortensia"/>
              </a:rPr>
              <a:t>Solventar debilidades, reforzar fortalezas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42905" y="0"/>
            <a:ext cx="23900097" cy="10287000"/>
          </a:xfrm>
          <a:custGeom>
            <a:avLst/>
            <a:gdLst/>
            <a:ahLst/>
            <a:cxnLst/>
            <a:rect l="l" t="t" r="r" b="b"/>
            <a:pathLst>
              <a:path w="23900097" h="10287000">
                <a:moveTo>
                  <a:pt x="0" y="0"/>
                </a:moveTo>
                <a:lnTo>
                  <a:pt x="23900097" y="0"/>
                </a:lnTo>
                <a:lnTo>
                  <a:pt x="239000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750932" y="3005412"/>
            <a:ext cx="6762541" cy="5325873"/>
            <a:chOff x="0" y="0"/>
            <a:chExt cx="1781081" cy="14026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1081" cy="1402699"/>
            </a:xfrm>
            <a:custGeom>
              <a:avLst/>
              <a:gdLst/>
              <a:ahLst/>
              <a:cxnLst/>
              <a:rect l="l" t="t" r="r" b="b"/>
              <a:pathLst>
                <a:path w="1781081" h="1402699">
                  <a:moveTo>
                    <a:pt x="0" y="0"/>
                  </a:moveTo>
                  <a:lnTo>
                    <a:pt x="1781081" y="0"/>
                  </a:lnTo>
                  <a:lnTo>
                    <a:pt x="1781081" y="1402699"/>
                  </a:lnTo>
                  <a:lnTo>
                    <a:pt x="0" y="1402699"/>
                  </a:lnTo>
                  <a:close/>
                </a:path>
              </a:pathLst>
            </a:cu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781081" cy="1412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98492" y="5019654"/>
            <a:ext cx="5667421" cy="133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</a:pPr>
            <a:r>
              <a:rPr lang="en-US" sz="4634">
                <a:solidFill>
                  <a:srgbClr val="FFFFFF"/>
                </a:solidFill>
                <a:latin typeface="Now Bold"/>
              </a:rPr>
              <a:t>INFORMACIÓN</a:t>
            </a:r>
          </a:p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634">
                <a:solidFill>
                  <a:srgbClr val="FFFFFF"/>
                </a:solidFill>
                <a:latin typeface="Now Bold"/>
              </a:rPr>
              <a:t>DESCENTRALIZADA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776051" y="3005412"/>
            <a:ext cx="6762541" cy="5325873"/>
            <a:chOff x="0" y="0"/>
            <a:chExt cx="1781081" cy="14026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81081" cy="1402699"/>
            </a:xfrm>
            <a:custGeom>
              <a:avLst/>
              <a:gdLst/>
              <a:ahLst/>
              <a:cxnLst/>
              <a:rect l="l" t="t" r="r" b="b"/>
              <a:pathLst>
                <a:path w="1781081" h="1402699">
                  <a:moveTo>
                    <a:pt x="0" y="0"/>
                  </a:moveTo>
                  <a:lnTo>
                    <a:pt x="1781081" y="0"/>
                  </a:lnTo>
                  <a:lnTo>
                    <a:pt x="1781081" y="1402699"/>
                  </a:lnTo>
                  <a:lnTo>
                    <a:pt x="0" y="1402699"/>
                  </a:lnTo>
                  <a:close/>
                </a:path>
              </a:pathLst>
            </a:cu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781081" cy="1412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418866" y="5019654"/>
            <a:ext cx="5476912" cy="133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</a:pPr>
            <a:r>
              <a:rPr lang="en-US" sz="4634">
                <a:solidFill>
                  <a:srgbClr val="FFFFFF"/>
                </a:solidFill>
                <a:latin typeface="Now Bold"/>
              </a:rPr>
              <a:t>FALTA DE INTERÉS </a:t>
            </a:r>
          </a:p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634">
                <a:solidFill>
                  <a:srgbClr val="FFFFFF"/>
                </a:solidFill>
                <a:latin typeface="Now Bold"/>
              </a:rPr>
              <a:t>INFORMATIVO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062776" y="767068"/>
            <a:ext cx="14162449" cy="1363021"/>
            <a:chOff x="0" y="0"/>
            <a:chExt cx="3730028" cy="35898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30028" cy="358985"/>
            </a:xfrm>
            <a:custGeom>
              <a:avLst/>
              <a:gdLst/>
              <a:ahLst/>
              <a:cxnLst/>
              <a:rect l="l" t="t" r="r" b="b"/>
              <a:pathLst>
                <a:path w="3730028" h="358985">
                  <a:moveTo>
                    <a:pt x="0" y="0"/>
                  </a:moveTo>
                  <a:lnTo>
                    <a:pt x="3730028" y="0"/>
                  </a:lnTo>
                  <a:lnTo>
                    <a:pt x="3730028" y="358985"/>
                  </a:lnTo>
                  <a:lnTo>
                    <a:pt x="0" y="358985"/>
                  </a:lnTo>
                  <a:close/>
                </a:path>
              </a:pathLst>
            </a:cu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3730028" cy="38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861072" y="1132729"/>
            <a:ext cx="8567381" cy="66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DEBILIDADES ENCONTRADAS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6" r="-113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AutoShape 3"/>
          <p:cNvSpPr/>
          <p:nvPr/>
        </p:nvSpPr>
        <p:spPr>
          <a:xfrm>
            <a:off x="4101921" y="2606981"/>
            <a:ext cx="0" cy="76800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4667708" y="2616506"/>
            <a:ext cx="13078871" cy="379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54"/>
              </a:lnSpc>
            </a:pPr>
            <a:r>
              <a:rPr lang="en-US" sz="8364">
                <a:solidFill>
                  <a:srgbClr val="FFFFFF"/>
                </a:solidFill>
                <a:latin typeface="Now Bold"/>
              </a:rPr>
              <a:t>SISTEMA DE GESTIÓN DE CONTENIDOS CENTRALIZADO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7708" y="6813287"/>
            <a:ext cx="8556113" cy="67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</a:pPr>
            <a:r>
              <a:rPr lang="en-US" sz="4723">
                <a:solidFill>
                  <a:srgbClr val="FFFFFF"/>
                </a:solidFill>
                <a:latin typeface="Hortensia"/>
              </a:rPr>
              <a:t>Expansión informativa (CMS)</a:t>
            </a:r>
          </a:p>
        </p:txBody>
      </p:sp>
      <p:sp>
        <p:nvSpPr>
          <p:cNvPr id="6" name="Freeform 6"/>
          <p:cNvSpPr/>
          <p:nvPr/>
        </p:nvSpPr>
        <p:spPr>
          <a:xfrm>
            <a:off x="4667708" y="8628997"/>
            <a:ext cx="2421296" cy="629303"/>
          </a:xfrm>
          <a:custGeom>
            <a:avLst/>
            <a:gdLst/>
            <a:ahLst/>
            <a:cxnLst/>
            <a:rect l="l" t="t" r="r" b="b"/>
            <a:pathLst>
              <a:path w="2421296" h="629303">
                <a:moveTo>
                  <a:pt x="0" y="0"/>
                </a:moveTo>
                <a:lnTo>
                  <a:pt x="2421296" y="0"/>
                </a:lnTo>
                <a:lnTo>
                  <a:pt x="2421296" y="629303"/>
                </a:lnTo>
                <a:lnTo>
                  <a:pt x="0" y="6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508682" y="8565524"/>
            <a:ext cx="1782419" cy="692776"/>
          </a:xfrm>
          <a:custGeom>
            <a:avLst/>
            <a:gdLst/>
            <a:ahLst/>
            <a:cxnLst/>
            <a:rect l="l" t="t" r="r" b="b"/>
            <a:pathLst>
              <a:path w="1782419" h="692776">
                <a:moveTo>
                  <a:pt x="0" y="0"/>
                </a:moveTo>
                <a:lnTo>
                  <a:pt x="1782419" y="0"/>
                </a:lnTo>
                <a:lnTo>
                  <a:pt x="1782419" y="692776"/>
                </a:lnTo>
                <a:lnTo>
                  <a:pt x="0" y="69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7341803" y="8666405"/>
            <a:ext cx="1914079" cy="591895"/>
          </a:xfrm>
          <a:custGeom>
            <a:avLst/>
            <a:gdLst/>
            <a:ahLst/>
            <a:cxnLst/>
            <a:rect l="l" t="t" r="r" b="b"/>
            <a:pathLst>
              <a:path w="1914079" h="591895">
                <a:moveTo>
                  <a:pt x="0" y="0"/>
                </a:moveTo>
                <a:lnTo>
                  <a:pt x="1914079" y="0"/>
                </a:lnTo>
                <a:lnTo>
                  <a:pt x="1914079" y="591895"/>
                </a:lnTo>
                <a:lnTo>
                  <a:pt x="0" y="591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6" r="-113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9290600" y="5624322"/>
            <a:ext cx="5925631" cy="4206592"/>
          </a:xfrm>
          <a:custGeom>
            <a:avLst/>
            <a:gdLst/>
            <a:ahLst/>
            <a:cxnLst/>
            <a:rect l="l" t="t" r="r" b="b"/>
            <a:pathLst>
              <a:path w="5925631" h="4206592">
                <a:moveTo>
                  <a:pt x="0" y="0"/>
                </a:moveTo>
                <a:lnTo>
                  <a:pt x="5925631" y="0"/>
                </a:lnTo>
                <a:lnTo>
                  <a:pt x="5925631" y="4206592"/>
                </a:lnTo>
                <a:lnTo>
                  <a:pt x="0" y="4206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094635" y="5643428"/>
            <a:ext cx="5897273" cy="4187486"/>
          </a:xfrm>
          <a:custGeom>
            <a:avLst/>
            <a:gdLst/>
            <a:ahLst/>
            <a:cxnLst/>
            <a:rect l="l" t="t" r="r" b="b"/>
            <a:pathLst>
              <a:path w="5897273" h="4187486">
                <a:moveTo>
                  <a:pt x="0" y="0"/>
                </a:moveTo>
                <a:lnTo>
                  <a:pt x="5897273" y="0"/>
                </a:lnTo>
                <a:lnTo>
                  <a:pt x="5897273" y="4187486"/>
                </a:lnTo>
                <a:lnTo>
                  <a:pt x="0" y="4187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" t="-235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5722471" y="456086"/>
            <a:ext cx="6843058" cy="4878991"/>
          </a:xfrm>
          <a:custGeom>
            <a:avLst/>
            <a:gdLst/>
            <a:ahLst/>
            <a:cxnLst/>
            <a:rect l="l" t="t" r="r" b="b"/>
            <a:pathLst>
              <a:path w="6843058" h="4878991">
                <a:moveTo>
                  <a:pt x="0" y="0"/>
                </a:moveTo>
                <a:lnTo>
                  <a:pt x="6843058" y="0"/>
                </a:lnTo>
                <a:lnTo>
                  <a:pt x="6843058" y="4878991"/>
                </a:lnTo>
                <a:lnTo>
                  <a:pt x="0" y="4878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AutoShape 3"/>
          <p:cNvSpPr/>
          <p:nvPr/>
        </p:nvSpPr>
        <p:spPr>
          <a:xfrm>
            <a:off x="4101921" y="2606981"/>
            <a:ext cx="0" cy="76800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4667708" y="6813287"/>
            <a:ext cx="8556113" cy="67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</a:pPr>
            <a:r>
              <a:rPr lang="en-US" sz="4723">
                <a:solidFill>
                  <a:srgbClr val="FFFFFF"/>
                </a:solidFill>
                <a:latin typeface="Hortensia"/>
              </a:rPr>
              <a:t>Unión de datos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7708" y="3000422"/>
            <a:ext cx="13078871" cy="3127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5"/>
              </a:lnSpc>
            </a:pPr>
            <a:r>
              <a:rPr lang="en-US" sz="12563">
                <a:solidFill>
                  <a:srgbClr val="FFFFFF"/>
                </a:solidFill>
                <a:latin typeface="Now Bold"/>
              </a:rPr>
              <a:t>SCRIPT DE</a:t>
            </a:r>
          </a:p>
          <a:p>
            <a:pPr>
              <a:lnSpc>
                <a:spcPts val="10394"/>
              </a:lnSpc>
            </a:pPr>
            <a:r>
              <a:rPr lang="en-US" sz="9364">
                <a:solidFill>
                  <a:srgbClr val="FFFFFF"/>
                </a:solidFill>
                <a:latin typeface="Now Bold"/>
              </a:rPr>
              <a:t>INTEROPERABILIDAD</a:t>
            </a:r>
          </a:p>
        </p:txBody>
      </p:sp>
      <p:sp>
        <p:nvSpPr>
          <p:cNvPr id="6" name="Freeform 6"/>
          <p:cNvSpPr/>
          <p:nvPr/>
        </p:nvSpPr>
        <p:spPr>
          <a:xfrm>
            <a:off x="4667708" y="8628997"/>
            <a:ext cx="2421296" cy="629303"/>
          </a:xfrm>
          <a:custGeom>
            <a:avLst/>
            <a:gdLst/>
            <a:ahLst/>
            <a:cxnLst/>
            <a:rect l="l" t="t" r="r" b="b"/>
            <a:pathLst>
              <a:path w="2421296" h="629303">
                <a:moveTo>
                  <a:pt x="0" y="0"/>
                </a:moveTo>
                <a:lnTo>
                  <a:pt x="2421296" y="0"/>
                </a:lnTo>
                <a:lnTo>
                  <a:pt x="2421296" y="629303"/>
                </a:lnTo>
                <a:lnTo>
                  <a:pt x="0" y="6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508682" y="8565524"/>
            <a:ext cx="1782419" cy="692776"/>
          </a:xfrm>
          <a:custGeom>
            <a:avLst/>
            <a:gdLst/>
            <a:ahLst/>
            <a:cxnLst/>
            <a:rect l="l" t="t" r="r" b="b"/>
            <a:pathLst>
              <a:path w="1782419" h="692776">
                <a:moveTo>
                  <a:pt x="0" y="0"/>
                </a:moveTo>
                <a:lnTo>
                  <a:pt x="1782419" y="0"/>
                </a:lnTo>
                <a:lnTo>
                  <a:pt x="1782419" y="692776"/>
                </a:lnTo>
                <a:lnTo>
                  <a:pt x="0" y="69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7341803" y="8666405"/>
            <a:ext cx="1914079" cy="591895"/>
          </a:xfrm>
          <a:custGeom>
            <a:avLst/>
            <a:gdLst/>
            <a:ahLst/>
            <a:cxnLst/>
            <a:rect l="l" t="t" r="r" b="b"/>
            <a:pathLst>
              <a:path w="1914079" h="591895">
                <a:moveTo>
                  <a:pt x="0" y="0"/>
                </a:moveTo>
                <a:lnTo>
                  <a:pt x="1914079" y="0"/>
                </a:lnTo>
                <a:lnTo>
                  <a:pt x="1914079" y="591895"/>
                </a:lnTo>
                <a:lnTo>
                  <a:pt x="0" y="591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38942" cy="10287000"/>
          </a:xfrm>
          <a:custGeom>
            <a:avLst/>
            <a:gdLst/>
            <a:ahLst/>
            <a:cxnLst/>
            <a:rect l="l" t="t" r="r" b="b"/>
            <a:pathLst>
              <a:path w="18338942" h="10287000">
                <a:moveTo>
                  <a:pt x="0" y="0"/>
                </a:moveTo>
                <a:lnTo>
                  <a:pt x="18338942" y="0"/>
                </a:lnTo>
                <a:lnTo>
                  <a:pt x="183389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AutoShape 3"/>
          <p:cNvSpPr/>
          <p:nvPr/>
        </p:nvSpPr>
        <p:spPr>
          <a:xfrm>
            <a:off x="4101921" y="2606981"/>
            <a:ext cx="0" cy="76800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4667708" y="3000422"/>
            <a:ext cx="13078871" cy="359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5"/>
              </a:lnSpc>
            </a:pPr>
            <a:r>
              <a:rPr lang="en-US" sz="12563">
                <a:solidFill>
                  <a:srgbClr val="FFFFFF"/>
                </a:solidFill>
                <a:latin typeface="Now Bold"/>
              </a:rPr>
              <a:t>SISTEMA DE</a:t>
            </a:r>
          </a:p>
          <a:p>
            <a:pPr>
              <a:lnSpc>
                <a:spcPts val="13945"/>
              </a:lnSpc>
            </a:pPr>
            <a:r>
              <a:rPr lang="en-US" sz="12563">
                <a:solidFill>
                  <a:srgbClr val="FFFFFF"/>
                </a:solidFill>
                <a:latin typeface="Now Bold"/>
              </a:rPr>
              <a:t>PUNTOS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7708" y="6813287"/>
            <a:ext cx="8556113" cy="67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</a:pPr>
            <a:r>
              <a:rPr lang="en-US" sz="4723">
                <a:solidFill>
                  <a:srgbClr val="FFFFFF"/>
                </a:solidFill>
                <a:latin typeface="Hortensia"/>
              </a:rPr>
              <a:t>Gamificación</a:t>
            </a:r>
          </a:p>
        </p:txBody>
      </p:sp>
      <p:sp>
        <p:nvSpPr>
          <p:cNvPr id="6" name="Freeform 6"/>
          <p:cNvSpPr/>
          <p:nvPr/>
        </p:nvSpPr>
        <p:spPr>
          <a:xfrm>
            <a:off x="4667708" y="8628997"/>
            <a:ext cx="2421296" cy="629303"/>
          </a:xfrm>
          <a:custGeom>
            <a:avLst/>
            <a:gdLst/>
            <a:ahLst/>
            <a:cxnLst/>
            <a:rect l="l" t="t" r="r" b="b"/>
            <a:pathLst>
              <a:path w="2421296" h="629303">
                <a:moveTo>
                  <a:pt x="0" y="0"/>
                </a:moveTo>
                <a:lnTo>
                  <a:pt x="2421296" y="0"/>
                </a:lnTo>
                <a:lnTo>
                  <a:pt x="2421296" y="629303"/>
                </a:lnTo>
                <a:lnTo>
                  <a:pt x="0" y="6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508682" y="8565524"/>
            <a:ext cx="1782419" cy="692776"/>
          </a:xfrm>
          <a:custGeom>
            <a:avLst/>
            <a:gdLst/>
            <a:ahLst/>
            <a:cxnLst/>
            <a:rect l="l" t="t" r="r" b="b"/>
            <a:pathLst>
              <a:path w="1782419" h="692776">
                <a:moveTo>
                  <a:pt x="0" y="0"/>
                </a:moveTo>
                <a:lnTo>
                  <a:pt x="1782419" y="0"/>
                </a:lnTo>
                <a:lnTo>
                  <a:pt x="1782419" y="692776"/>
                </a:lnTo>
                <a:lnTo>
                  <a:pt x="0" y="69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7341803" y="8666405"/>
            <a:ext cx="1914079" cy="591895"/>
          </a:xfrm>
          <a:custGeom>
            <a:avLst/>
            <a:gdLst/>
            <a:ahLst/>
            <a:cxnLst/>
            <a:rect l="l" t="t" r="r" b="b"/>
            <a:pathLst>
              <a:path w="1914079" h="591895">
                <a:moveTo>
                  <a:pt x="0" y="0"/>
                </a:moveTo>
                <a:lnTo>
                  <a:pt x="1914079" y="0"/>
                </a:lnTo>
                <a:lnTo>
                  <a:pt x="1914079" y="591895"/>
                </a:lnTo>
                <a:lnTo>
                  <a:pt x="0" y="591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" r="-139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254016" y="530886"/>
            <a:ext cx="9779968" cy="1363021"/>
            <a:chOff x="0" y="0"/>
            <a:chExt cx="2575794" cy="358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5794" cy="358985"/>
            </a:xfrm>
            <a:custGeom>
              <a:avLst/>
              <a:gdLst/>
              <a:ahLst/>
              <a:cxnLst/>
              <a:rect l="l" t="t" r="r" b="b"/>
              <a:pathLst>
                <a:path w="2575794" h="358985">
                  <a:moveTo>
                    <a:pt x="0" y="0"/>
                  </a:moveTo>
                  <a:lnTo>
                    <a:pt x="2575794" y="0"/>
                  </a:lnTo>
                  <a:lnTo>
                    <a:pt x="2575794" y="358985"/>
                  </a:lnTo>
                  <a:lnTo>
                    <a:pt x="0" y="358985"/>
                  </a:lnTo>
                  <a:close/>
                </a:path>
              </a:pathLst>
            </a:custGeom>
            <a:solidFill>
              <a:srgbClr val="000000">
                <a:alpha val="5098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575794" cy="38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93782" y="896548"/>
            <a:ext cx="7300436" cy="66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599" dirty="0">
                <a:solidFill>
                  <a:srgbClr val="FFFFFF"/>
                </a:solidFill>
                <a:latin typeface="Now Bold"/>
              </a:rPr>
              <a:t>OBTENCIÓN DE PUNTOS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3449" y="6002950"/>
            <a:ext cx="5424179" cy="3365763"/>
            <a:chOff x="0" y="0"/>
            <a:chExt cx="1428590" cy="8864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8590" cy="886456"/>
            </a:xfrm>
            <a:custGeom>
              <a:avLst/>
              <a:gdLst/>
              <a:ahLst/>
              <a:cxnLst/>
              <a:rect l="l" t="t" r="r" b="b"/>
              <a:pathLst>
                <a:path w="1428590" h="886456">
                  <a:moveTo>
                    <a:pt x="0" y="0"/>
                  </a:moveTo>
                  <a:lnTo>
                    <a:pt x="1428590" y="0"/>
                  </a:lnTo>
                  <a:lnTo>
                    <a:pt x="1428590" y="886456"/>
                  </a:lnTo>
                  <a:lnTo>
                    <a:pt x="0" y="886456"/>
                  </a:lnTo>
                  <a:close/>
                </a:path>
              </a:pathLst>
            </a:cu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428590" cy="895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64598" y="6714663"/>
            <a:ext cx="4528661" cy="19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COMENTARIOS</a:t>
            </a:r>
          </a:p>
          <a:p>
            <a:pPr algn="ctr">
              <a:lnSpc>
                <a:spcPts val="5105"/>
              </a:lnSpc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-</a:t>
            </a:r>
          </a:p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RESEÑAS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53449" y="2265712"/>
            <a:ext cx="5424179" cy="3365763"/>
            <a:chOff x="0" y="0"/>
            <a:chExt cx="1428590" cy="8864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28590" cy="886456"/>
            </a:xfrm>
            <a:custGeom>
              <a:avLst/>
              <a:gdLst/>
              <a:ahLst/>
              <a:cxnLst/>
              <a:rect l="l" t="t" r="r" b="b"/>
              <a:pathLst>
                <a:path w="1428590" h="886456">
                  <a:moveTo>
                    <a:pt x="0" y="0"/>
                  </a:moveTo>
                  <a:lnTo>
                    <a:pt x="1428590" y="0"/>
                  </a:lnTo>
                  <a:lnTo>
                    <a:pt x="1428590" y="886456"/>
                  </a:lnTo>
                  <a:lnTo>
                    <a:pt x="0" y="886456"/>
                  </a:lnTo>
                  <a:close/>
                </a:path>
              </a:pathLst>
            </a:cu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428590" cy="895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77377" y="2977424"/>
            <a:ext cx="2976324" cy="19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REGISTRO</a:t>
            </a:r>
          </a:p>
          <a:p>
            <a:pPr algn="ctr">
              <a:lnSpc>
                <a:spcPts val="5105"/>
              </a:lnSpc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-</a:t>
            </a:r>
          </a:p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PERFIL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431911" y="2268404"/>
            <a:ext cx="5424179" cy="3365763"/>
            <a:chOff x="0" y="0"/>
            <a:chExt cx="1428590" cy="88645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28590" cy="886456"/>
            </a:xfrm>
            <a:custGeom>
              <a:avLst/>
              <a:gdLst/>
              <a:ahLst/>
              <a:cxnLst/>
              <a:rect l="l" t="t" r="r" b="b"/>
              <a:pathLst>
                <a:path w="1428590" h="886456">
                  <a:moveTo>
                    <a:pt x="0" y="0"/>
                  </a:moveTo>
                  <a:lnTo>
                    <a:pt x="1428590" y="0"/>
                  </a:lnTo>
                  <a:lnTo>
                    <a:pt x="1428590" y="886456"/>
                  </a:lnTo>
                  <a:lnTo>
                    <a:pt x="0" y="886456"/>
                  </a:lnTo>
                  <a:close/>
                </a:path>
              </a:pathLst>
            </a:cu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428590" cy="895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380406" y="3632744"/>
            <a:ext cx="3527187" cy="67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4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Now Bold"/>
              </a:rPr>
              <a:t>ENCUESTAS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431911" y="6005643"/>
            <a:ext cx="5424179" cy="3365763"/>
            <a:chOff x="0" y="0"/>
            <a:chExt cx="1428590" cy="8864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28590" cy="886456"/>
            </a:xfrm>
            <a:custGeom>
              <a:avLst/>
              <a:gdLst/>
              <a:ahLst/>
              <a:cxnLst/>
              <a:rect l="l" t="t" r="r" b="b"/>
              <a:pathLst>
                <a:path w="1428590" h="886456">
                  <a:moveTo>
                    <a:pt x="0" y="0"/>
                  </a:moveTo>
                  <a:lnTo>
                    <a:pt x="1428590" y="0"/>
                  </a:lnTo>
                  <a:lnTo>
                    <a:pt x="1428590" y="886456"/>
                  </a:lnTo>
                  <a:lnTo>
                    <a:pt x="0" y="886456"/>
                  </a:lnTo>
                  <a:close/>
                </a:path>
              </a:pathLst>
            </a:cu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428590" cy="895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393365" y="7042323"/>
            <a:ext cx="3501271" cy="1325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DESAFIOS</a:t>
            </a:r>
          </a:p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TURÍSTICOS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189464" y="2265712"/>
            <a:ext cx="5424179" cy="3365763"/>
            <a:chOff x="0" y="0"/>
            <a:chExt cx="1428590" cy="88645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28590" cy="886456"/>
            </a:xfrm>
            <a:custGeom>
              <a:avLst/>
              <a:gdLst/>
              <a:ahLst/>
              <a:cxnLst/>
              <a:rect l="l" t="t" r="r" b="b"/>
              <a:pathLst>
                <a:path w="1428590" h="886456">
                  <a:moveTo>
                    <a:pt x="0" y="0"/>
                  </a:moveTo>
                  <a:lnTo>
                    <a:pt x="1428590" y="0"/>
                  </a:lnTo>
                  <a:lnTo>
                    <a:pt x="1428590" y="886456"/>
                  </a:lnTo>
                  <a:lnTo>
                    <a:pt x="0" y="886456"/>
                  </a:lnTo>
                  <a:close/>
                </a:path>
              </a:pathLst>
            </a:cu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428590" cy="895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444818" y="3632744"/>
            <a:ext cx="4913472" cy="66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REDES SOCIALES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189464" y="6005643"/>
            <a:ext cx="5424179" cy="3365763"/>
            <a:chOff x="0" y="0"/>
            <a:chExt cx="1428590" cy="88645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28590" cy="886456"/>
            </a:xfrm>
            <a:custGeom>
              <a:avLst/>
              <a:gdLst/>
              <a:ahLst/>
              <a:cxnLst/>
              <a:rect l="l" t="t" r="r" b="b"/>
              <a:pathLst>
                <a:path w="1428590" h="886456">
                  <a:moveTo>
                    <a:pt x="0" y="0"/>
                  </a:moveTo>
                  <a:lnTo>
                    <a:pt x="1428590" y="0"/>
                  </a:lnTo>
                  <a:lnTo>
                    <a:pt x="1428590" y="886456"/>
                  </a:lnTo>
                  <a:lnTo>
                    <a:pt x="0" y="886456"/>
                  </a:lnTo>
                  <a:close/>
                </a:path>
              </a:pathLst>
            </a:cu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1428590" cy="895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796410" y="7042323"/>
            <a:ext cx="4210288" cy="1325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HITOS </a:t>
            </a:r>
          </a:p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ALCANZABLES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" r="-139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254016" y="609613"/>
            <a:ext cx="9779968" cy="1205567"/>
            <a:chOff x="0" y="0"/>
            <a:chExt cx="2575794" cy="3175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5794" cy="317516"/>
            </a:xfrm>
            <a:custGeom>
              <a:avLst/>
              <a:gdLst/>
              <a:ahLst/>
              <a:cxnLst/>
              <a:rect l="l" t="t" r="r" b="b"/>
              <a:pathLst>
                <a:path w="2575794" h="317516">
                  <a:moveTo>
                    <a:pt x="0" y="0"/>
                  </a:moveTo>
                  <a:lnTo>
                    <a:pt x="2575794" y="0"/>
                  </a:lnTo>
                  <a:lnTo>
                    <a:pt x="2575794" y="317516"/>
                  </a:lnTo>
                  <a:lnTo>
                    <a:pt x="0" y="317516"/>
                  </a:lnTo>
                  <a:close/>
                </a:path>
              </a:pathLst>
            </a:custGeom>
            <a:solidFill>
              <a:srgbClr val="000000">
                <a:alpha val="5098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575794" cy="346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0020" y="2035761"/>
            <a:ext cx="16447960" cy="7459577"/>
            <a:chOff x="0" y="0"/>
            <a:chExt cx="4331973" cy="19646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31973" cy="1964662"/>
            </a:xfrm>
            <a:custGeom>
              <a:avLst/>
              <a:gdLst/>
              <a:ahLst/>
              <a:cxnLst/>
              <a:rect l="l" t="t" r="r" b="b"/>
              <a:pathLst>
                <a:path w="4331973" h="1964662">
                  <a:moveTo>
                    <a:pt x="0" y="0"/>
                  </a:moveTo>
                  <a:lnTo>
                    <a:pt x="4331973" y="0"/>
                  </a:lnTo>
                  <a:lnTo>
                    <a:pt x="4331973" y="1964662"/>
                  </a:lnTo>
                  <a:lnTo>
                    <a:pt x="0" y="1964662"/>
                  </a:lnTo>
                  <a:close/>
                </a:path>
              </a:pathLst>
            </a:cu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331973" cy="1974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541774">
            <a:off x="10845932" y="2961048"/>
            <a:ext cx="2935303" cy="2935303"/>
          </a:xfrm>
          <a:custGeom>
            <a:avLst/>
            <a:gdLst/>
            <a:ahLst/>
            <a:cxnLst/>
            <a:rect l="l" t="t" r="r" b="b"/>
            <a:pathLst>
              <a:path w="2935303" h="2935303">
                <a:moveTo>
                  <a:pt x="0" y="0"/>
                </a:moveTo>
                <a:lnTo>
                  <a:pt x="2935304" y="0"/>
                </a:lnTo>
                <a:lnTo>
                  <a:pt x="2935304" y="2935303"/>
                </a:lnTo>
                <a:lnTo>
                  <a:pt x="0" y="2935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9976438" y="4763541"/>
            <a:ext cx="4296028" cy="4296028"/>
          </a:xfrm>
          <a:custGeom>
            <a:avLst/>
            <a:gdLst/>
            <a:ahLst/>
            <a:cxnLst/>
            <a:rect l="l" t="t" r="r" b="b"/>
            <a:pathLst>
              <a:path w="4296028" h="4296028">
                <a:moveTo>
                  <a:pt x="0" y="0"/>
                </a:moveTo>
                <a:lnTo>
                  <a:pt x="4296029" y="0"/>
                </a:lnTo>
                <a:lnTo>
                  <a:pt x="4296029" y="4296028"/>
                </a:lnTo>
                <a:lnTo>
                  <a:pt x="0" y="4296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rot="342727">
            <a:off x="13770060" y="2991474"/>
            <a:ext cx="3743098" cy="3743098"/>
          </a:xfrm>
          <a:custGeom>
            <a:avLst/>
            <a:gdLst/>
            <a:ahLst/>
            <a:cxnLst/>
            <a:rect l="l" t="t" r="r" b="b"/>
            <a:pathLst>
              <a:path w="3743098" h="3743098">
                <a:moveTo>
                  <a:pt x="0" y="0"/>
                </a:moveTo>
                <a:lnTo>
                  <a:pt x="3743098" y="0"/>
                </a:lnTo>
                <a:lnTo>
                  <a:pt x="3743098" y="3743098"/>
                </a:lnTo>
                <a:lnTo>
                  <a:pt x="0" y="3743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3833290" y="5765550"/>
            <a:ext cx="2711888" cy="2711888"/>
          </a:xfrm>
          <a:custGeom>
            <a:avLst/>
            <a:gdLst/>
            <a:ahLst/>
            <a:cxnLst/>
            <a:rect l="l" t="t" r="r" b="b"/>
            <a:pathLst>
              <a:path w="2711888" h="2711888">
                <a:moveTo>
                  <a:pt x="0" y="0"/>
                </a:moveTo>
                <a:lnTo>
                  <a:pt x="2711888" y="0"/>
                </a:lnTo>
                <a:lnTo>
                  <a:pt x="2711888" y="2711888"/>
                </a:lnTo>
                <a:lnTo>
                  <a:pt x="0" y="2711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1784015" y="4071604"/>
            <a:ext cx="4098549" cy="4098549"/>
          </a:xfrm>
          <a:custGeom>
            <a:avLst/>
            <a:gdLst/>
            <a:ahLst/>
            <a:cxnLst/>
            <a:rect l="l" t="t" r="r" b="b"/>
            <a:pathLst>
              <a:path w="4098549" h="4098549">
                <a:moveTo>
                  <a:pt x="0" y="0"/>
                </a:moveTo>
                <a:lnTo>
                  <a:pt x="4098549" y="0"/>
                </a:lnTo>
                <a:lnTo>
                  <a:pt x="4098549" y="4098548"/>
                </a:lnTo>
                <a:lnTo>
                  <a:pt x="0" y="40985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 rot="4834467">
            <a:off x="1333281" y="4242449"/>
            <a:ext cx="1318584" cy="372500"/>
          </a:xfrm>
          <a:custGeom>
            <a:avLst/>
            <a:gdLst/>
            <a:ahLst/>
            <a:cxnLst/>
            <a:rect l="l" t="t" r="r" b="b"/>
            <a:pathLst>
              <a:path w="1318584" h="372500">
                <a:moveTo>
                  <a:pt x="0" y="0"/>
                </a:moveTo>
                <a:lnTo>
                  <a:pt x="1318585" y="0"/>
                </a:lnTo>
                <a:lnTo>
                  <a:pt x="1318585" y="372500"/>
                </a:lnTo>
                <a:lnTo>
                  <a:pt x="0" y="372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5287149" y="896548"/>
            <a:ext cx="7713702" cy="66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ow Bold"/>
              </a:rPr>
              <a:t>NIVELES Y RECOMPENSAS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20100" y="3492343"/>
            <a:ext cx="2936915" cy="74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sz="2600">
                <a:solidFill>
                  <a:srgbClr val="FFFFFF"/>
                </a:solidFill>
                <a:latin typeface="Now Bold"/>
              </a:rPr>
              <a:t>TURISTA NOVATO</a:t>
            </a:r>
          </a:p>
          <a:p>
            <a:pPr algn="ctr">
              <a:lnSpc>
                <a:spcPts val="2886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Now Bold"/>
              </a:rPr>
              <a:t>0-100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0869" y="5317780"/>
            <a:ext cx="3975378" cy="74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sz="2600">
                <a:solidFill>
                  <a:srgbClr val="FFFFFF"/>
                </a:solidFill>
                <a:latin typeface="Now Bold"/>
              </a:rPr>
              <a:t>EXPLORADOR CURIOSO</a:t>
            </a:r>
          </a:p>
          <a:p>
            <a:pPr algn="ctr">
              <a:lnSpc>
                <a:spcPts val="2886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Now Bold"/>
              </a:rPr>
              <a:t>101-300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75402" y="7145056"/>
            <a:ext cx="3826312" cy="74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sz="2600">
                <a:solidFill>
                  <a:srgbClr val="FFFFFF"/>
                </a:solidFill>
                <a:latin typeface="Now Bold"/>
              </a:rPr>
              <a:t>VIAJERO AVENTURERO</a:t>
            </a:r>
          </a:p>
          <a:p>
            <a:pPr algn="ctr">
              <a:lnSpc>
                <a:spcPts val="2886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Now Bold"/>
              </a:rPr>
              <a:t>301-600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46754" y="6022203"/>
            <a:ext cx="3977045" cy="74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sz="2600">
                <a:solidFill>
                  <a:srgbClr val="FFFFFF"/>
                </a:solidFill>
                <a:latin typeface="Now Bold"/>
              </a:rPr>
              <a:t>MAESTRO DEL TURISMO</a:t>
            </a:r>
          </a:p>
          <a:p>
            <a:pPr algn="ctr">
              <a:lnSpc>
                <a:spcPts val="2886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Now Bold"/>
              </a:rPr>
              <a:t>601-1000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24962" y="3712324"/>
            <a:ext cx="4498836" cy="1470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3700">
                <a:solidFill>
                  <a:srgbClr val="FFFFFF"/>
                </a:solidFill>
                <a:latin typeface="Now Bold"/>
              </a:rPr>
              <a:t>LEYENDA DEL TURISMO</a:t>
            </a:r>
          </a:p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+1001</a:t>
            </a:r>
          </a:p>
        </p:txBody>
      </p:sp>
      <p:sp>
        <p:nvSpPr>
          <p:cNvPr id="21" name="Freeform 21"/>
          <p:cNvSpPr/>
          <p:nvPr/>
        </p:nvSpPr>
        <p:spPr>
          <a:xfrm rot="4834467" flipV="1">
            <a:off x="5234126" y="6177802"/>
            <a:ext cx="1318584" cy="372500"/>
          </a:xfrm>
          <a:custGeom>
            <a:avLst/>
            <a:gdLst/>
            <a:ahLst/>
            <a:cxnLst/>
            <a:rect l="l" t="t" r="r" b="b"/>
            <a:pathLst>
              <a:path w="1318584" h="372500">
                <a:moveTo>
                  <a:pt x="0" y="372500"/>
                </a:moveTo>
                <a:lnTo>
                  <a:pt x="1318584" y="372500"/>
                </a:lnTo>
                <a:lnTo>
                  <a:pt x="1318584" y="0"/>
                </a:lnTo>
                <a:lnTo>
                  <a:pt x="0" y="0"/>
                </a:lnTo>
                <a:lnTo>
                  <a:pt x="0" y="3725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2" name="Freeform 22"/>
          <p:cNvSpPr/>
          <p:nvPr/>
        </p:nvSpPr>
        <p:spPr>
          <a:xfrm rot="-1433656">
            <a:off x="5197238" y="7578299"/>
            <a:ext cx="2800949" cy="791268"/>
          </a:xfrm>
          <a:custGeom>
            <a:avLst/>
            <a:gdLst/>
            <a:ahLst/>
            <a:cxnLst/>
            <a:rect l="l" t="t" r="r" b="b"/>
            <a:pathLst>
              <a:path w="2800949" h="791268">
                <a:moveTo>
                  <a:pt x="0" y="0"/>
                </a:moveTo>
                <a:lnTo>
                  <a:pt x="2800949" y="0"/>
                </a:lnTo>
                <a:lnTo>
                  <a:pt x="2800949" y="791268"/>
                </a:lnTo>
                <a:lnTo>
                  <a:pt x="0" y="7912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Freeform 23"/>
          <p:cNvSpPr/>
          <p:nvPr/>
        </p:nvSpPr>
        <p:spPr>
          <a:xfrm rot="4834467" flipH="1" flipV="1">
            <a:off x="9403704" y="4957250"/>
            <a:ext cx="1318584" cy="372500"/>
          </a:xfrm>
          <a:custGeom>
            <a:avLst/>
            <a:gdLst/>
            <a:ahLst/>
            <a:cxnLst/>
            <a:rect l="l" t="t" r="r" b="b"/>
            <a:pathLst>
              <a:path w="1318584" h="372500">
                <a:moveTo>
                  <a:pt x="1318585" y="372500"/>
                </a:moveTo>
                <a:lnTo>
                  <a:pt x="0" y="372500"/>
                </a:lnTo>
                <a:lnTo>
                  <a:pt x="0" y="0"/>
                </a:lnTo>
                <a:lnTo>
                  <a:pt x="1318585" y="0"/>
                </a:lnTo>
                <a:lnTo>
                  <a:pt x="1318585" y="3725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122</Words>
  <Application>Microsoft Office PowerPoint</Application>
  <PresentationFormat>Personalizado</PresentationFormat>
  <Paragraphs>59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Hortensia</vt:lpstr>
      <vt:lpstr>Now Bold</vt:lpstr>
      <vt:lpstr>Arial</vt:lpstr>
      <vt:lpstr>Now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turismo</dc:title>
  <cp:lastModifiedBy>Oscar Cerezuela Matacas</cp:lastModifiedBy>
  <cp:revision>2</cp:revision>
  <dcterms:created xsi:type="dcterms:W3CDTF">2006-08-16T00:00:00Z</dcterms:created>
  <dcterms:modified xsi:type="dcterms:W3CDTF">2024-02-18T09:03:04Z</dcterms:modified>
  <dc:identifier>DAF9CQnUzKk</dc:identifier>
</cp:coreProperties>
</file>